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758" r:id="rId3"/>
    <p:sldId id="763" r:id="rId4"/>
    <p:sldId id="759" r:id="rId5"/>
    <p:sldId id="760" r:id="rId6"/>
    <p:sldId id="761" r:id="rId7"/>
    <p:sldId id="762" r:id="rId8"/>
    <p:sldId id="654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52"/>
    <a:srgbClr val="00005E"/>
    <a:srgbClr val="000099"/>
    <a:srgbClr val="000066"/>
    <a:srgbClr val="FF0066"/>
    <a:srgbClr val="43808D"/>
    <a:srgbClr val="993366"/>
    <a:srgbClr val="000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5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1153" y="236538"/>
            <a:ext cx="3722687" cy="46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103120" y="2152650"/>
            <a:ext cx="798576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/>
            <a:r>
              <a:rPr lang="zh-CN" altLang="zh-CN" sz="80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森大商学院 </a:t>
            </a:r>
            <a:r>
              <a:rPr lang="en-US" altLang="zh-CN" sz="8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2018</a:t>
            </a:r>
            <a:r>
              <a:rPr lang="zh-CN" altLang="en-US" sz="8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内训规划</a:t>
            </a:r>
            <a:endParaRPr lang="zh-CN" altLang="en-US" sz="8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79423" y="179388"/>
            <a:ext cx="3722687" cy="460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5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1153" y="236538"/>
            <a:ext cx="3722687" cy="46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651760" y="1958975"/>
            <a:ext cx="798576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6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森大商学院制度：</a:t>
            </a:r>
            <a:endParaRPr lang="zh-CN" altLang="en-US" sz="6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79423" y="179388"/>
            <a:ext cx="3722687" cy="46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2651760" y="3399790"/>
            <a:ext cx="688848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考勤：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学分：按出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勤计算学分，满</a:t>
            </a:r>
            <a:r>
              <a:rPr lang="en-US" altLang="zh-CN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80</a:t>
            </a:r>
            <a:r>
              <a:rPr lang="zh-CN" altLang="en-US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分的才能参与年度优秀评选以及员工提拔（此为第一条件）</a:t>
            </a:r>
            <a:endParaRPr lang="zh-CN" altLang="en-US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5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96263" y="150813"/>
            <a:ext cx="3722687" cy="46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354330" y="575310"/>
            <a:ext cx="4540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一、森大商学院</a:t>
            </a:r>
            <a:r>
              <a:rPr lang="en-US" altLang="zh-CN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综合管理班</a:t>
            </a:r>
            <a:endParaRPr lang="zh-CN" altLang="en-US" sz="2400" b="1">
              <a:solidFill>
                <a:srgbClr val="FFC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71525" y="1718945"/>
            <a:ext cx="453961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、五大工具助力管理者提升自我能力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48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 五步让管理者变身情商高手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18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、打造企业新中层  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小时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（中层管理的角色认知）  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71525" y="1213485"/>
            <a:ext cx="1391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自我管理篇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71525" y="3244850"/>
            <a:ext cx="1391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执行力篇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71525" y="3713480"/>
            <a:ext cx="429831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、解密执行力心法          结果思维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、正面领导打造团队凝聚力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46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71525" y="4789805"/>
            <a:ext cx="1391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领导力篇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71525" y="5302250"/>
            <a:ext cx="438150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、管理中的道与术  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6</a:t>
            </a:r>
            <a:r>
              <a:rPr lang="zh-CN" altLang="en-US" sz="140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、突破性领导力           </a:t>
            </a:r>
            <a:r>
              <a:rPr lang="en-US" altLang="zh-CN" sz="140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140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08</a:t>
            </a:r>
            <a:r>
              <a:rPr lang="zh-CN" altLang="en-US" sz="1400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469890" y="2644775"/>
            <a:ext cx="935355" cy="1568450"/>
          </a:xfrm>
          <a:prstGeom prst="rect">
            <a:avLst/>
          </a:prstGeom>
          <a:noFill/>
          <a:ln w="76200">
            <a:solidFill>
              <a:srgbClr val="FFC000"/>
            </a:solidFill>
            <a:miter lim="800000"/>
          </a:ln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综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合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管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理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336790" y="1213485"/>
            <a:ext cx="1518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沟通篇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336790" y="1718945"/>
            <a:ext cx="429958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7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、管理者如何用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心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与员工沟通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8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、跨部门协作与沟通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336790" y="2765425"/>
            <a:ext cx="1518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解决问题篇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336790" y="3204210"/>
            <a:ext cx="42995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9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、问题分析与解决三步骤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18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336790" y="4283075"/>
            <a:ext cx="42995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、九型人格的认知识别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13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336790" y="3826510"/>
            <a:ext cx="1518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性格认知篇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336790" y="4933950"/>
            <a:ext cx="151828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决策篇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336790" y="5401945"/>
            <a:ext cx="344805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、如何有效决策          李双林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flipH="1" flipV="1">
            <a:off x="4107180" y="2430780"/>
            <a:ext cx="1050290" cy="241300"/>
          </a:xfrm>
          <a:prstGeom prst="straightConnector1">
            <a:avLst/>
          </a:prstGeom>
          <a:ln w="412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flipH="1">
            <a:off x="4317365" y="3315335"/>
            <a:ext cx="993775" cy="297815"/>
          </a:xfrm>
          <a:prstGeom prst="straightConnector1">
            <a:avLst/>
          </a:prstGeom>
          <a:ln w="412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H="1">
            <a:off x="3891915" y="4194810"/>
            <a:ext cx="1419225" cy="993775"/>
          </a:xfrm>
          <a:prstGeom prst="straightConnector1">
            <a:avLst/>
          </a:prstGeom>
          <a:ln w="412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6633210" y="1611630"/>
            <a:ext cx="553720" cy="822960"/>
          </a:xfrm>
          <a:prstGeom prst="straightConnector1">
            <a:avLst/>
          </a:prstGeom>
          <a:ln w="412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 flipV="1">
            <a:off x="6619240" y="2973705"/>
            <a:ext cx="596265" cy="184785"/>
          </a:xfrm>
          <a:prstGeom prst="straightConnector1">
            <a:avLst/>
          </a:prstGeom>
          <a:ln w="412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6619240" y="4194810"/>
            <a:ext cx="633095" cy="695325"/>
          </a:xfrm>
          <a:prstGeom prst="straightConnector1">
            <a:avLst/>
          </a:prstGeom>
          <a:ln w="412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6661785" y="3770630"/>
            <a:ext cx="567690" cy="154305"/>
          </a:xfrm>
          <a:prstGeom prst="straightConnector1">
            <a:avLst/>
          </a:prstGeom>
          <a:ln w="412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箭头连接符 1"/>
          <p:cNvCxnSpPr/>
          <p:nvPr/>
        </p:nvCxnSpPr>
        <p:spPr>
          <a:xfrm>
            <a:off x="2465705" y="3852545"/>
            <a:ext cx="398145" cy="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5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96263" y="150813"/>
            <a:ext cx="3722687" cy="46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354330" y="575310"/>
            <a:ext cx="4540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一、森大商学院</a:t>
            </a:r>
            <a:r>
              <a:rPr lang="en-US" altLang="zh-CN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大客户经理班</a:t>
            </a:r>
            <a:endParaRPr lang="zh-CN" altLang="en-US" sz="2400" b="1">
              <a:solidFill>
                <a:srgbClr val="FFC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1355" y="2188210"/>
            <a:ext cx="453961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、打造完美职业形象 </a:t>
            </a:r>
            <a:r>
              <a:rPr 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      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商务接待礼仪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公共礼仪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71525" y="1611630"/>
            <a:ext cx="215265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商务礼仪篇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71525" y="3663950"/>
            <a:ext cx="215265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大客户经理素养篇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81355" y="4194810"/>
            <a:ext cx="429831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、高手必备的八大功力上篇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亲和力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销售力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说服力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洞察力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110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高手必备的八大功力下篇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引导力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整合力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感染力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执行力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96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506720" y="2747645"/>
            <a:ext cx="935355" cy="1938020"/>
          </a:xfrm>
          <a:prstGeom prst="rect">
            <a:avLst/>
          </a:prstGeom>
          <a:noFill/>
          <a:ln w="76200">
            <a:solidFill>
              <a:srgbClr val="FFC000"/>
            </a:solidFill>
            <a:miter lim="800000"/>
          </a:ln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大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客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户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经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理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336790" y="1213485"/>
            <a:ext cx="220027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大客户攻关篇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336790" y="1718945"/>
            <a:ext cx="442785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、项目型客户七步攻略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、秒杀目标客户的行销方案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90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336790" y="3148965"/>
            <a:ext cx="220027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谈判沟通篇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336790" y="3663950"/>
            <a:ext cx="42995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6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、大客户价格谈判博弈策略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7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、与不同性格的人沟通窍门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33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336790" y="5302250"/>
            <a:ext cx="42995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8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、大客户关系管理     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336790" y="4794885"/>
            <a:ext cx="220027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大客户关系维护篇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flipH="1" flipV="1">
            <a:off x="4229100" y="2576830"/>
            <a:ext cx="1036320" cy="41148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H="1">
            <a:off x="4372610" y="4032250"/>
            <a:ext cx="1008380" cy="37655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6607175" y="1960245"/>
            <a:ext cx="644525" cy="96520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6542405" y="4194810"/>
            <a:ext cx="709295" cy="52514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6557010" y="3413760"/>
            <a:ext cx="638175" cy="29845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5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96263" y="150813"/>
            <a:ext cx="3722687" cy="46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354330" y="575310"/>
            <a:ext cx="4540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一、森大商学院</a:t>
            </a:r>
            <a:r>
              <a:rPr lang="en-US" altLang="zh-CN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生产管理班</a:t>
            </a:r>
            <a:endParaRPr lang="zh-CN" altLang="en-US" sz="2400" b="1">
              <a:solidFill>
                <a:srgbClr val="FFC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1355" y="2188210"/>
            <a:ext cx="453961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、一线班组长必备的管理素养  </a:t>
            </a:r>
            <a:r>
              <a:rPr 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60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     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新型员工的现场管理思路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、如何做一名称职的现场主管上篇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管理和激发员工士气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54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如何提高产品的品质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50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如何做一名称职的现场主管下篇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如何提高生产效率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60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如何缩短生产周期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如何降低现场生产成本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发现和预防安全隐患 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17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Excel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表格制作        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60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、如何制作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PPT              50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en-US" alt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en-US" alt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71525" y="1611630"/>
            <a:ext cx="1391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管理素养篇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130800" y="2747645"/>
            <a:ext cx="935355" cy="1568450"/>
          </a:xfrm>
          <a:prstGeom prst="rect">
            <a:avLst/>
          </a:prstGeom>
          <a:noFill/>
          <a:ln w="76200">
            <a:solidFill>
              <a:srgbClr val="FFC000"/>
            </a:solidFill>
            <a:miter lim="800000"/>
          </a:ln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产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管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理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336790" y="1213485"/>
            <a:ext cx="151828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高效篇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369175" y="1673225"/>
            <a:ext cx="42995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、高效生产现场管理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50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、精益化生产管理 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2.5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336790" y="2747645"/>
            <a:ext cx="1518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安全</a:t>
            </a:r>
            <a:r>
              <a:rPr lang="en-US" alt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+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低耗篇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336790" y="3407410"/>
            <a:ext cx="444055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、如何识别和消除生产中的八大浪费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6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、解密世界安全管理观念   </a:t>
            </a:r>
            <a:r>
              <a:rPr 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40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336790" y="5295900"/>
            <a:ext cx="42995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7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、质量标识方式方法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应用质量工具解决现场品质问题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   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336790" y="4794885"/>
            <a:ext cx="140779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高质篇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7" name="直接箭头连接符 36"/>
          <p:cNvCxnSpPr/>
          <p:nvPr/>
        </p:nvCxnSpPr>
        <p:spPr>
          <a:xfrm flipV="1">
            <a:off x="6301105" y="1611630"/>
            <a:ext cx="946150" cy="100774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6244590" y="4322445"/>
            <a:ext cx="993140" cy="61023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 flipV="1">
            <a:off x="6258560" y="3115310"/>
            <a:ext cx="865505" cy="53975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箭头连接符 1"/>
          <p:cNvCxnSpPr/>
          <p:nvPr/>
        </p:nvCxnSpPr>
        <p:spPr>
          <a:xfrm flipH="1" flipV="1">
            <a:off x="4280535" y="2898775"/>
            <a:ext cx="737870" cy="51498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5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96263" y="150813"/>
            <a:ext cx="3722687" cy="460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354330" y="575310"/>
            <a:ext cx="45402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一、森大商学院</a:t>
            </a:r>
            <a:r>
              <a:rPr lang="en-US" altLang="zh-CN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b="1">
                <a:solidFill>
                  <a:srgbClr val="FFC000"/>
                </a:solidFill>
                <a:latin typeface="微软雅黑" panose="020B0503020204020204" charset="-122"/>
                <a:ea typeface="微软雅黑" panose="020B0503020204020204" charset="-122"/>
              </a:rPr>
              <a:t>人事行政班</a:t>
            </a:r>
            <a:endParaRPr lang="zh-CN" altLang="en-US" sz="2400" b="1">
              <a:solidFill>
                <a:srgbClr val="FFC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96265" y="2613660"/>
            <a:ext cx="453961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、时间管理法则与技能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28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1355" y="2011045"/>
            <a:ext cx="1391920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时间管理篇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1355" y="4163695"/>
            <a:ext cx="139128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目标达成篇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6265" y="4685665"/>
            <a:ext cx="429831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、如何高效完成工作目标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02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379085" y="2747645"/>
            <a:ext cx="935355" cy="1568450"/>
          </a:xfrm>
          <a:prstGeom prst="rect">
            <a:avLst/>
          </a:prstGeom>
          <a:noFill/>
          <a:ln w="76200">
            <a:solidFill>
              <a:srgbClr val="FFC000"/>
            </a:solidFill>
            <a:miter lim="800000"/>
          </a:ln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人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事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行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/>
            <a:r>
              <a:rPr lang="zh-CN" altLang="en-US" sz="2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政</a:t>
            </a:r>
            <a:endParaRPr lang="zh-CN" altLang="en-US" sz="2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7336790" y="2379345"/>
            <a:ext cx="176085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员工关系篇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195185" y="2988310"/>
            <a:ext cx="42995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、员工关系管理全套技巧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33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336790" y="4163695"/>
            <a:ext cx="1760855" cy="3683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职业素养篇</a:t>
            </a:r>
            <a:endParaRPr lang="zh-CN" altLang="en-US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195185" y="4685665"/>
            <a:ext cx="42995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、塑造良好心态及职业素养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19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 用责任与主动成就职业化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48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、商务礼仪                           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小时</a:t>
            </a:r>
            <a:endParaRPr lang="zh-CN" altLang="en-US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 flipH="1" flipV="1">
            <a:off x="4099560" y="2920365"/>
            <a:ext cx="1036320" cy="41148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H="1">
            <a:off x="3632835" y="3896360"/>
            <a:ext cx="1546860" cy="59626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6428740" y="2718435"/>
            <a:ext cx="738505" cy="78041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6428740" y="4010025"/>
            <a:ext cx="766445" cy="34480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" name="组合 2"/>
          <p:cNvGrpSpPr/>
          <p:nvPr/>
        </p:nvGrpSpPr>
        <p:grpSpPr>
          <a:xfrm>
            <a:off x="2057400" y="2875915"/>
            <a:ext cx="9374505" cy="1118235"/>
            <a:chOff x="2977" y="5029"/>
            <a:chExt cx="14763" cy="1761"/>
          </a:xfrm>
        </p:grpSpPr>
        <p:sp>
          <p:nvSpPr>
            <p:cNvPr id="2" name="文本框 1"/>
            <p:cNvSpPr txBox="1"/>
            <p:nvPr/>
          </p:nvSpPr>
          <p:spPr>
            <a:xfrm>
              <a:off x="2979" y="5029"/>
              <a:ext cx="14761" cy="1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sz="6600" b="1">
                  <a:ln w="88900">
                    <a:solidFill>
                      <a:schemeClr val="bg1"/>
                    </a:solidFill>
                    <a:bevel/>
                  </a:ln>
                  <a:gradFill>
                    <a:gsLst>
                      <a:gs pos="29000">
                        <a:srgbClr val="FF0066"/>
                      </a:gs>
                      <a:gs pos="64000">
                        <a:srgbClr val="00B0F0"/>
                      </a:gs>
                      <a:gs pos="50000">
                        <a:srgbClr val="7030A0"/>
                      </a:gs>
                      <a:gs pos="81000">
                        <a:srgbClr val="FFFF00"/>
                      </a:gs>
                    </a:gsLst>
                    <a:lin ang="2700000" scaled="0"/>
                  </a:gradFill>
                  <a:latin typeface="方正小标宋繁体" panose="02010601030101010101" charset="-122"/>
                  <a:ea typeface="方正小标宋繁体" panose="02010601030101010101" charset="-122"/>
                </a:rPr>
                <a:t>森荣智造，包您满意！</a:t>
              </a:r>
              <a:endParaRPr lang="zh-CN" sz="6600" b="1">
                <a:ln w="88900">
                  <a:solidFill>
                    <a:schemeClr val="bg1"/>
                  </a:solidFill>
                  <a:bevel/>
                </a:ln>
                <a:gradFill>
                  <a:gsLst>
                    <a:gs pos="29000">
                      <a:srgbClr val="FF0066"/>
                    </a:gs>
                    <a:gs pos="64000">
                      <a:srgbClr val="00B0F0"/>
                    </a:gs>
                    <a:gs pos="50000">
                      <a:srgbClr val="7030A0"/>
                    </a:gs>
                    <a:gs pos="81000">
                      <a:srgbClr val="FFFF00"/>
                    </a:gs>
                  </a:gsLst>
                  <a:lin ang="2700000" scaled="0"/>
                </a:gradFill>
                <a:latin typeface="方正小标宋繁体" panose="02010601030101010101" charset="-122"/>
                <a:ea typeface="方正小标宋繁体" panose="02010601030101010101" charset="-122"/>
              </a:endParaRP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977" y="5047"/>
              <a:ext cx="14761" cy="17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sz="6600" b="1">
                  <a:gradFill>
                    <a:gsLst>
                      <a:gs pos="29000">
                        <a:srgbClr val="FF0066"/>
                      </a:gs>
                      <a:gs pos="64000">
                        <a:srgbClr val="00B0F0"/>
                      </a:gs>
                      <a:gs pos="50000">
                        <a:srgbClr val="7030A0"/>
                      </a:gs>
                      <a:gs pos="81000">
                        <a:srgbClr val="FFFF00"/>
                      </a:gs>
                    </a:gsLst>
                    <a:lin ang="2700000" scaled="0"/>
                  </a:gradFill>
                  <a:latin typeface="方正小标宋繁体" panose="02010601030101010101" charset="-122"/>
                  <a:ea typeface="方正小标宋繁体" panose="02010601030101010101" charset="-122"/>
                </a:rPr>
                <a:t>森荣智造，包您满意！</a:t>
              </a:r>
              <a:endParaRPr lang="zh-CN" sz="6600" b="1">
                <a:gradFill>
                  <a:gsLst>
                    <a:gs pos="29000">
                      <a:srgbClr val="FF0066"/>
                    </a:gs>
                    <a:gs pos="64000">
                      <a:srgbClr val="00B0F0"/>
                    </a:gs>
                    <a:gs pos="50000">
                      <a:srgbClr val="7030A0"/>
                    </a:gs>
                    <a:gs pos="81000">
                      <a:srgbClr val="FFFF00"/>
                    </a:gs>
                  </a:gsLst>
                  <a:lin ang="2700000" scaled="0"/>
                </a:gradFill>
                <a:latin typeface="方正小标宋繁体" panose="02010601030101010101" charset="-122"/>
                <a:ea typeface="方正小标宋繁体" panose="02010601030101010101" charset="-122"/>
              </a:endParaRPr>
            </a:p>
          </p:txBody>
        </p:sp>
      </p:grpSp>
      <p:pic>
        <p:nvPicPr>
          <p:cNvPr id="3075" name="图片 1" descr="森荣智造 logo-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79423" y="179388"/>
            <a:ext cx="3722687" cy="460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1341</Words>
  <Application>WPS 演示</Application>
  <PresentationFormat>宽屏</PresentationFormat>
  <Paragraphs>170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方正小标宋繁体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</dc:creator>
  <cp:lastModifiedBy>Administrator</cp:lastModifiedBy>
  <cp:revision>136</cp:revision>
  <dcterms:created xsi:type="dcterms:W3CDTF">2017-11-06T07:09:00Z</dcterms:created>
  <dcterms:modified xsi:type="dcterms:W3CDTF">2017-12-28T08:07:35Z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